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20"/>
  </p:notesMasterIdLst>
  <p:sldIdLst>
    <p:sldId id="260" r:id="rId2"/>
    <p:sldId id="341" r:id="rId3"/>
    <p:sldId id="323" r:id="rId4"/>
    <p:sldId id="321" r:id="rId5"/>
    <p:sldId id="342" r:id="rId6"/>
    <p:sldId id="333" r:id="rId7"/>
    <p:sldId id="335" r:id="rId8"/>
    <p:sldId id="336" r:id="rId9"/>
    <p:sldId id="337" r:id="rId10"/>
    <p:sldId id="345" r:id="rId11"/>
    <p:sldId id="343" r:id="rId12"/>
    <p:sldId id="330" r:id="rId13"/>
    <p:sldId id="331" r:id="rId14"/>
    <p:sldId id="311" r:id="rId15"/>
    <p:sldId id="317" r:id="rId16"/>
    <p:sldId id="295" r:id="rId17"/>
    <p:sldId id="344" r:id="rId18"/>
    <p:sldId id="340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1A49EDB-4EFB-4FC1-8950-A61C410208B9}" type="datetimeFigureOut">
              <a:rPr lang="en-US"/>
              <a:pPr>
                <a:defRPr/>
              </a:pPr>
              <a:t>5/15/2013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D57BD52-D7E4-4E74-AA6D-232963F43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144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83261B-7122-48DB-969E-A7CDA57DAC88}" type="slidenum">
              <a:rPr 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ultimedia logo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57400" y="304800"/>
            <a:ext cx="66294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1600200"/>
            <a:ext cx="5715000" cy="2819400"/>
          </a:xfrm>
        </p:spPr>
        <p:txBody>
          <a:bodyPr/>
          <a:lstStyle>
            <a:lvl1pPr marL="0" indent="0">
              <a:buFont typeface="Times" pitchFamily="1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20574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349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4F1A6-E084-4D67-9C58-D7EC2C9A5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18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228600"/>
            <a:ext cx="1638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228600"/>
            <a:ext cx="47625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AE1C7-9DAD-4427-B6D3-E1CFC60DA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8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5532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057400" y="1600200"/>
            <a:ext cx="6172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E7A27-7A91-4C49-B67A-FE175E53B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4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D891D-18F3-4C90-B3ED-9DCD9C870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9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65015-BB0D-46FB-B902-36A54F709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2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A1452-E549-4FC4-9FD0-623E7234CC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08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0AE03-CC4B-42BD-9245-0E6907DC85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7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84789-1603-4599-A7BB-8E2848497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682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CF024-5E2C-44B6-9146-BC3A8B657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0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F53BD-FADF-4CBC-AF56-1942421EC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6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E0E22-D057-419B-8FAD-A87420F3B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89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multimedia logo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28600"/>
            <a:ext cx="655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600200"/>
            <a:ext cx="6172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C1F5E04-75B3-4A5F-B501-BD131640B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1" r:id="rId1"/>
    <p:sldLayoutId id="2147484540" r:id="rId2"/>
    <p:sldLayoutId id="2147484541" r:id="rId3"/>
    <p:sldLayoutId id="2147484542" r:id="rId4"/>
    <p:sldLayoutId id="2147484543" r:id="rId5"/>
    <p:sldLayoutId id="2147484544" r:id="rId6"/>
    <p:sldLayoutId id="2147484545" r:id="rId7"/>
    <p:sldLayoutId id="2147484546" r:id="rId8"/>
    <p:sldLayoutId id="2147484547" r:id="rId9"/>
    <p:sldLayoutId id="2147484548" r:id="rId10"/>
    <p:sldLayoutId id="2147484549" r:id="rId11"/>
    <p:sldLayoutId id="214748455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Taylor+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5330825"/>
            <a:ext cx="815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+mn-lt"/>
                <a:ea typeface="+mn-ea"/>
              </a:rPr>
              <a:t>Introductory Statistics</a:t>
            </a:r>
          </a:p>
        </p:txBody>
      </p:sp>
      <p:sp>
        <p:nvSpPr>
          <p:cNvPr id="29700" name="Text Box 7"/>
          <p:cNvSpPr txBox="1">
            <a:spLocks noChangeArrowheads="1"/>
          </p:cNvSpPr>
          <p:nvPr/>
        </p:nvSpPr>
        <p:spPr bwMode="auto">
          <a:xfrm>
            <a:off x="381000" y="53340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</a:rPr>
              <a:t>Introductory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Matched-Pair Design - (Example 2)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059" name="Rectangle 3"/>
              <p:cNvSpPr txBox="1">
                <a:spLocks noChangeArrowheads="1"/>
              </p:cNvSpPr>
              <p:nvPr/>
            </p:nvSpPr>
            <p:spPr bwMode="auto">
              <a:xfrm>
                <a:off x="381000" y="1219200"/>
                <a:ext cx="8001000" cy="548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:r>
                  <a:rPr lang="en-US" sz="1600" dirty="0"/>
                  <a:t>Twenty-seven women participated in a nine week weight loss study. During the study period, the participants were provided a reduced calorie diet. Their weights were recorded at the beginning of the study and nine weeks later. The difference of the weights is defined as the post-study weights minus the pre-study weights. The researchers expected that the mean difference in the weights would be negative--in other words, that the women would tend to lose weight. </a:t>
                </a:r>
                <a:r>
                  <a:rPr lang="en-US" sz="1600" dirty="0" smtClean="0"/>
                  <a:t>Test that women’s weight would decrease significantly with a level of significance </a:t>
                </a:r>
                <a:r>
                  <a:rPr lang="en-US" sz="1600" dirty="0" smtClean="0">
                    <a:solidFill>
                      <a:srgbClr val="000000"/>
                    </a:solidFill>
                  </a:rPr>
                  <a:t>(</a:t>
                </a:r>
                <a:r>
                  <a:rPr lang="el-GR" sz="1600" dirty="0" smtClean="0">
                    <a:solidFill>
                      <a:srgbClr val="000000"/>
                    </a:solidFill>
                  </a:rPr>
                  <a:t>α</a:t>
                </a:r>
                <a:r>
                  <a:rPr lang="en-US" sz="1600" dirty="0">
                    <a:solidFill>
                      <a:srgbClr val="000000"/>
                    </a:solidFill>
                  </a:rPr>
                  <a:t>)</a:t>
                </a:r>
                <a:r>
                  <a:rPr lang="en-US" sz="1600" dirty="0" smtClean="0">
                    <a:solidFill>
                      <a:srgbClr val="000000"/>
                    </a:solidFill>
                  </a:rPr>
                  <a:t> equal to 0.05. </a:t>
                </a:r>
                <a:endParaRPr lang="en-US" sz="1600" dirty="0">
                  <a:solidFill>
                    <a:srgbClr val="000000"/>
                  </a:solidFill>
                </a:endParaRPr>
              </a:p>
              <a:p>
                <a:pPr eaLnBrk="1" hangingPunct="1"/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/>
                </a:pPr>
                <a:r>
                  <a:rPr lang="en-US" sz="1600" dirty="0">
                    <a:solidFill>
                      <a:srgbClr val="000000"/>
                    </a:solidFill>
                  </a:rPr>
                  <a:t>H</a:t>
                </a:r>
                <a:r>
                  <a:rPr lang="en-US" sz="1600" baseline="-25000" dirty="0">
                    <a:solidFill>
                      <a:srgbClr val="000000"/>
                    </a:solidFill>
                  </a:rPr>
                  <a:t>o</a:t>
                </a:r>
                <a:r>
                  <a:rPr lang="en-US" sz="1600" dirty="0">
                    <a:solidFill>
                      <a:srgbClr val="000000"/>
                    </a:solidFill>
                  </a:rPr>
                  <a:t>: µ</a:t>
                </a:r>
                <a:r>
                  <a:rPr lang="en-US" sz="1600" baseline="-25000" dirty="0">
                    <a:solidFill>
                      <a:srgbClr val="000000"/>
                    </a:solidFill>
                  </a:rPr>
                  <a:t>d</a:t>
                </a:r>
                <a:r>
                  <a:rPr lang="en-US" sz="1600" dirty="0">
                    <a:solidFill>
                      <a:srgbClr val="000000"/>
                    </a:solidFill>
                  </a:rPr>
                  <a:t> = 0     H</a:t>
                </a:r>
                <a:r>
                  <a:rPr lang="en-US" sz="1600" baseline="-25000" dirty="0">
                    <a:solidFill>
                      <a:srgbClr val="000000"/>
                    </a:solidFill>
                  </a:rPr>
                  <a:t>a</a:t>
                </a:r>
                <a:r>
                  <a:rPr lang="en-US" sz="1600" dirty="0">
                    <a:solidFill>
                      <a:srgbClr val="000000"/>
                    </a:solidFill>
                  </a:rPr>
                  <a:t>: µ</a:t>
                </a:r>
                <a:r>
                  <a:rPr lang="en-US" sz="1600" baseline="-25000" dirty="0">
                    <a:solidFill>
                      <a:srgbClr val="000000"/>
                    </a:solidFill>
                  </a:rPr>
                  <a:t>d</a:t>
                </a:r>
                <a:r>
                  <a:rPr lang="en-US" sz="1600" dirty="0">
                    <a:solidFill>
                      <a:srgbClr val="000000"/>
                    </a:solidFill>
                  </a:rPr>
                  <a:t> </a:t>
                </a:r>
                <a:r>
                  <a:rPr lang="en-US" sz="1600" dirty="0" smtClean="0">
                    <a:solidFill>
                      <a:srgbClr val="000000"/>
                    </a:solidFill>
                  </a:rPr>
                  <a:t>&lt; </a:t>
                </a:r>
                <a:r>
                  <a:rPr lang="en-US" sz="1600" dirty="0">
                    <a:solidFill>
                      <a:srgbClr val="000000"/>
                    </a:solidFill>
                  </a:rPr>
                  <a:t>0</a:t>
                </a:r>
              </a:p>
              <a:p>
                <a:pPr eaLnBrk="1" hangingPunct="1">
                  <a:buFont typeface="Arial" pitchFamily="34" charset="0"/>
                  <a:buAutoNum type="arabicPeriod"/>
                </a:pPr>
                <a:endParaRPr lang="en-US" sz="1600" dirty="0">
                  <a:solidFill>
                    <a:srgbClr val="000000"/>
                  </a:solidFill>
                </a:endParaRPr>
              </a:p>
              <a:p>
                <a:pPr eaLnBrk="1" hangingPunct="1"/>
                <a:r>
                  <a:rPr lang="en-US" sz="1600" b="1" dirty="0">
                    <a:solidFill>
                      <a:srgbClr val="000000"/>
                    </a:solidFill>
                  </a:rPr>
                  <a:t>Steps 2-4 Use </a:t>
                </a:r>
                <a:r>
                  <a:rPr lang="en-US" sz="1600" b="1" dirty="0" smtClean="0">
                    <a:solidFill>
                      <a:srgbClr val="000000"/>
                    </a:solidFill>
                  </a:rPr>
                  <a:t>Software</a:t>
                </a:r>
                <a:endParaRPr lang="en-US" sz="1600" b="1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r>
                  <a:rPr lang="en-US" sz="1400" dirty="0">
                    <a:solidFill>
                      <a:srgbClr val="000000"/>
                    </a:solidFill>
                  </a:rPr>
                  <a:t>Calculate “T-”Score  -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000000"/>
                        </a:solidFill>
                        <a:latin typeface="Cambria Math"/>
                      </a:rPr>
                      <m:t>𝑡</m:t>
                    </m:r>
                    <m:r>
                      <a:rPr lang="en-US" sz="140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𝑑</m:t>
                                </m:r>
                              </m:e>
                            </m:acc>
                            <m: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−0</m:t>
                            </m:r>
                          </m:e>
                        </m:d>
                      </m:num>
                      <m:den>
                        <m:f>
                          <m:fPr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𝑑</m:t>
                                </m:r>
                              </m:sub>
                            </m:sSub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den>
                    </m:f>
                  </m:oMath>
                </a14:m>
                <a:r>
                  <a:rPr lang="en-US" sz="1400" dirty="0">
                    <a:solidFill>
                      <a:srgbClr val="000000"/>
                    </a:solidFill>
                  </a:rPr>
                  <a:t> 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= -11.145</a:t>
                </a: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r>
                  <a:rPr lang="en-US" sz="1400" dirty="0">
                    <a:solidFill>
                      <a:srgbClr val="000000"/>
                    </a:solidFill>
                  </a:rPr>
                  <a:t>Determine the Degrees of Freedom = 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26</a:t>
                </a: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r>
                  <a:rPr lang="en-US" sz="1400" dirty="0">
                    <a:solidFill>
                      <a:srgbClr val="000000"/>
                    </a:solidFill>
                  </a:rPr>
                  <a:t>P-value = 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Close to zero</a:t>
                </a: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r>
                  <a:rPr lang="en-US" sz="1400" dirty="0" smtClean="0">
                    <a:solidFill>
                      <a:srgbClr val="000000"/>
                    </a:solidFill>
                  </a:rPr>
                  <a:t> </a:t>
                </a:r>
                <a:r>
                  <a:rPr lang="en-US" sz="1400" b="1" dirty="0" smtClean="0">
                    <a:solidFill>
                      <a:srgbClr val="000000"/>
                    </a:solidFill>
                  </a:rPr>
                  <a:t>P-value </a:t>
                </a:r>
                <a:r>
                  <a:rPr lang="en-US" sz="1400" b="1" dirty="0" smtClean="0">
                    <a:solidFill>
                      <a:srgbClr val="000000"/>
                    </a:solidFill>
                  </a:rPr>
                  <a:t>&lt; </a:t>
                </a:r>
                <a:r>
                  <a:rPr lang="el-GR" sz="1400" b="1" dirty="0">
                    <a:solidFill>
                      <a:srgbClr val="000000"/>
                    </a:solidFill>
                  </a:rPr>
                  <a:t>α</a:t>
                </a:r>
                <a:r>
                  <a:rPr lang="en-US" sz="1400" b="1" dirty="0">
                    <a:solidFill>
                      <a:srgbClr val="000000"/>
                    </a:solidFill>
                  </a:rPr>
                  <a:t>,  </a:t>
                </a:r>
                <a:r>
                  <a:rPr lang="en-US" sz="1400" b="1" dirty="0" smtClean="0">
                    <a:solidFill>
                      <a:srgbClr val="000000"/>
                    </a:solidFill>
                  </a:rPr>
                  <a:t>then we reject </a:t>
                </a:r>
                <a:r>
                  <a:rPr lang="en-US" sz="1400" b="1" dirty="0">
                    <a:solidFill>
                      <a:srgbClr val="000000"/>
                    </a:solidFill>
                  </a:rPr>
                  <a:t>H</a:t>
                </a:r>
                <a:r>
                  <a:rPr lang="en-US" sz="1400" b="1" baseline="-25000" dirty="0">
                    <a:solidFill>
                      <a:srgbClr val="000000"/>
                    </a:solidFill>
                  </a:rPr>
                  <a:t>o</a:t>
                </a:r>
                <a:r>
                  <a:rPr lang="en-US" sz="1400" b="1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1400" i="1" dirty="0">
                    <a:solidFill>
                      <a:srgbClr val="000000"/>
                    </a:solidFill>
                  </a:rPr>
                  <a:t>-  (This example </a:t>
                </a:r>
                <a:r>
                  <a:rPr lang="en-US" sz="1400" i="1" dirty="0" smtClean="0">
                    <a:solidFill>
                      <a:srgbClr val="000000"/>
                    </a:solidFill>
                  </a:rPr>
                  <a:t>(close to zero &lt; </a:t>
                </a:r>
                <a:r>
                  <a:rPr lang="en-US" sz="1400" i="1" dirty="0">
                    <a:solidFill>
                      <a:srgbClr val="000000"/>
                    </a:solidFill>
                  </a:rPr>
                  <a:t>0.05),</a:t>
                </a:r>
                <a:r>
                  <a:rPr lang="en-US" sz="1400" dirty="0">
                    <a:solidFill>
                      <a:srgbClr val="000000"/>
                    </a:solidFill>
                  </a:rPr>
                  <a:t> therefore we 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reject </a:t>
                </a:r>
                <a:r>
                  <a:rPr lang="en-US" sz="1400" dirty="0">
                    <a:solidFill>
                      <a:srgbClr val="000000"/>
                    </a:solidFill>
                  </a:rPr>
                  <a:t>H</a:t>
                </a:r>
                <a:r>
                  <a:rPr lang="en-US" sz="1400" baseline="-25000" dirty="0">
                    <a:solidFill>
                      <a:srgbClr val="000000"/>
                    </a:solidFill>
                  </a:rPr>
                  <a:t>o</a:t>
                </a: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endParaRPr lang="en-US" sz="1400" baseline="-250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r>
                  <a:rPr lang="en-US" sz="1400" dirty="0">
                    <a:solidFill>
                      <a:srgbClr val="000000"/>
                    </a:solidFill>
                  </a:rPr>
                  <a:t> We have 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sufficient </a:t>
                </a:r>
                <a:r>
                  <a:rPr lang="en-US" sz="1400" dirty="0">
                    <a:solidFill>
                      <a:srgbClr val="000000"/>
                    </a:solidFill>
                  </a:rPr>
                  <a:t>evidence to say 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that weight significantly decreases with the weight program.</a:t>
                </a:r>
                <a:endParaRPr lang="en-US" sz="14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45059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1219200"/>
                <a:ext cx="8001000" cy="5486400"/>
              </a:xfrm>
              <a:prstGeom prst="rect">
                <a:avLst/>
              </a:prstGeom>
              <a:blipFill rotWithShape="1">
                <a:blip r:embed="rId3"/>
                <a:stretch>
                  <a:fillRect l="-457" t="-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987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Inference for Two Means: Paired Data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8001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Intro to Matched Pairs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Hypothesis Testing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Confidence Intervals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>
                <a:solidFill>
                  <a:srgbClr val="000000"/>
                </a:solidFill>
              </a:rPr>
              <a:t>Checking </a:t>
            </a:r>
            <a:r>
              <a:rPr lang="en-US" sz="3200" b="1" dirty="0" smtClean="0">
                <a:solidFill>
                  <a:srgbClr val="000000"/>
                </a:solidFill>
              </a:rPr>
              <a:t>Requirements</a:t>
            </a:r>
            <a:endParaRPr lang="en-US" sz="32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32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2000" dirty="0">
              <a:solidFill>
                <a:srgbClr val="79878B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662708" y="2667000"/>
            <a:ext cx="4371109" cy="6096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157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Confidence Interval (σ known)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23" name="Rectangle 3"/>
              <p:cNvSpPr txBox="1">
                <a:spLocks noChangeArrowheads="1"/>
              </p:cNvSpPr>
              <p:nvPr/>
            </p:nvSpPr>
            <p:spPr bwMode="auto">
              <a:xfrm>
                <a:off x="1295400" y="1295400"/>
                <a:ext cx="7467600" cy="3657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dirty="0" smtClean="0"/>
                  <a:t>(1-</a:t>
                </a:r>
                <a:r>
                  <a:rPr lang="el-GR" sz="2400" dirty="0"/>
                  <a:t>α</a:t>
                </a:r>
                <a:r>
                  <a:rPr lang="en-US" sz="2400" dirty="0"/>
                  <a:t>) * 100% Confidence Interval Formula: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sz="3200" i="1" smtClean="0">
                        <a:latin typeface="Cambria Math"/>
                        <a:ea typeface="Cambria Math"/>
                      </a:rPr>
                      <m:t>±</m:t>
                    </m:r>
                    <m:sSup>
                      <m:sSupPr>
                        <m:ctrlPr>
                          <a:rPr lang="en-US" sz="320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𝑧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200" i="1" smtClean="0">
                            <a:latin typeface="Cambria Math"/>
                            <a:ea typeface="Cambria Math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400" dirty="0" smtClean="0"/>
                  <a:t>where</a:t>
                </a:r>
                <a:endParaRPr lang="en-US" sz="24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400" dirty="0"/>
                  <a:t> </a:t>
                </a:r>
                <a:r>
                  <a:rPr lang="en-US" sz="2000" dirty="0"/>
                  <a:t>= Sample Mean (Point Estimate)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000" dirty="0"/>
                  <a:t>z* = Critical Value (Applet) (</a:t>
                </a:r>
                <a:r>
                  <a:rPr lang="el-GR" sz="2000" dirty="0"/>
                  <a:t>α</a:t>
                </a:r>
                <a:r>
                  <a:rPr lang="en-US" sz="2000" dirty="0"/>
                  <a:t> is area outside of Confidence Interval)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l-GR" sz="2000" dirty="0"/>
                  <a:t>σ</a:t>
                </a:r>
                <a:r>
                  <a:rPr lang="en-US" sz="2000" dirty="0"/>
                  <a:t> = Population Standard Deviation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000" dirty="0"/>
                  <a:t>n = Sample Size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𝑧</m:t>
                        </m:r>
                      </m:e>
                      <m:sup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∗</m:t>
                        </m:r>
                      </m:sup>
                    </m:sSup>
                    <m:r>
                      <a:rPr lang="en-US" sz="2000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20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000" i="1" smtClean="0">
                            <a:latin typeface="Cambria Math"/>
                            <a:ea typeface="Cambria Math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00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/>
                  <a:t>= Margin of Error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>
                  <a:solidFill>
                    <a:srgbClr val="79878B"/>
                  </a:solidFill>
                </a:endParaRPr>
              </a:p>
            </p:txBody>
          </p:sp>
        </mc:Choice>
        <mc:Fallback>
          <p:sp>
            <p:nvSpPr>
              <p:cNvPr id="512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1295400"/>
                <a:ext cx="7467600" cy="3657600"/>
              </a:xfrm>
              <a:prstGeom prst="rect">
                <a:avLst/>
              </a:prstGeom>
              <a:blipFill rotWithShape="1">
                <a:blip r:embed="rId3"/>
                <a:stretch>
                  <a:fillRect l="-1306" t="-1167" b="-121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32" name="TextBox 11"/>
          <p:cNvSpPr txBox="1">
            <a:spLocks noChangeArrowheads="1"/>
          </p:cNvSpPr>
          <p:nvPr/>
        </p:nvSpPr>
        <p:spPr bwMode="auto">
          <a:xfrm>
            <a:off x="6172200" y="5029200"/>
            <a:ext cx="2514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000" b="1" dirty="0"/>
              <a:t>How realistic is the </a:t>
            </a:r>
            <a:r>
              <a:rPr lang="el-GR" sz="2000" b="1" dirty="0"/>
              <a:t>σ</a:t>
            </a:r>
            <a:r>
              <a:rPr lang="en-US" sz="2000" b="1" dirty="0"/>
              <a:t> being known? </a:t>
            </a:r>
          </a:p>
        </p:txBody>
      </p:sp>
      <p:cxnSp>
        <p:nvCxnSpPr>
          <p:cNvPr id="5127" name="Straight Arrow Connector 15"/>
          <p:cNvCxnSpPr>
            <a:cxnSpLocks noChangeShapeType="1"/>
            <a:stCxn id="5128" idx="1"/>
          </p:cNvCxnSpPr>
          <p:nvPr/>
        </p:nvCxnSpPr>
        <p:spPr bwMode="auto">
          <a:xfrm flipH="1">
            <a:off x="2057400" y="2676887"/>
            <a:ext cx="3761509" cy="82831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512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09" y="2198255"/>
            <a:ext cx="3048000" cy="95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504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Confidence Interval (σ unknown)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7" name="Rectangle 3"/>
              <p:cNvSpPr txBox="1">
                <a:spLocks noChangeArrowheads="1"/>
              </p:cNvSpPr>
              <p:nvPr/>
            </p:nvSpPr>
            <p:spPr bwMode="auto">
              <a:xfrm>
                <a:off x="1295400" y="1295400"/>
                <a:ext cx="7467600" cy="3048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dirty="0" smtClean="0"/>
                  <a:t>(1-</a:t>
                </a:r>
                <a:r>
                  <a:rPr lang="el-GR" sz="2400" dirty="0"/>
                  <a:t>α</a:t>
                </a:r>
                <a:r>
                  <a:rPr lang="en-US" sz="2400" dirty="0"/>
                  <a:t>) * 100% Confidence Interval Formula</a:t>
                </a:r>
                <a:r>
                  <a:rPr lang="en-US" sz="2400" dirty="0" smtClean="0"/>
                  <a:t>:</a:t>
                </a:r>
                <a:endParaRPr lang="en-US" sz="24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sz="3200" i="1" smtClean="0">
                        <a:latin typeface="Cambria Math"/>
                        <a:ea typeface="Cambria Math"/>
                      </a:rPr>
                      <m:t>±</m:t>
                    </m:r>
                    <m:sSup>
                      <m:sSupPr>
                        <m:ctrlPr>
                          <a:rPr lang="en-US" sz="320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𝑠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000" dirty="0" smtClean="0"/>
                  <a:t>where</a:t>
                </a:r>
                <a:endParaRPr lang="en-US" sz="20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000" dirty="0"/>
                  <a:t> = Sample Mean (Point Estimate)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000" dirty="0"/>
                  <a:t>t* = Critical Value (Use table) – </a:t>
                </a:r>
                <a:r>
                  <a:rPr lang="en-US" sz="2000" i="1" dirty="0"/>
                  <a:t>with n-1 degrees of freedom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000" dirty="0"/>
                  <a:t>s = Sample Standard Deviation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000" dirty="0"/>
                  <a:t>n = Sample Size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000" dirty="0"/>
                  <a:t>t* (s/</a:t>
                </a:r>
                <a:r>
                  <a:rPr lang="el-GR" sz="2000" dirty="0"/>
                  <a:t>√</a:t>
                </a:r>
                <a:r>
                  <a:rPr lang="en-US" sz="2000" dirty="0"/>
                  <a:t>n) = Margin of Error</a:t>
                </a:r>
                <a:endParaRPr lang="en-US" sz="2000" i="1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>
                  <a:solidFill>
                    <a:srgbClr val="79878B"/>
                  </a:solidFill>
                </a:endParaRPr>
              </a:p>
            </p:txBody>
          </p:sp>
        </mc:Choice>
        <mc:Fallback xmlns="">
          <p:sp>
            <p:nvSpPr>
              <p:cNvPr id="614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1295400"/>
                <a:ext cx="7467600" cy="3048000"/>
              </a:xfrm>
              <a:prstGeom prst="rect">
                <a:avLst/>
              </a:prstGeom>
              <a:blipFill rotWithShape="1">
                <a:blip r:embed="rId3"/>
                <a:stretch>
                  <a:fillRect l="-898" t="-1400" b="-1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954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Confidence Interval (Matched-Pairs)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843" name="Rectangle 3"/>
              <p:cNvSpPr txBox="1">
                <a:spLocks noChangeArrowheads="1"/>
              </p:cNvSpPr>
              <p:nvPr/>
            </p:nvSpPr>
            <p:spPr bwMode="auto">
              <a:xfrm>
                <a:off x="381000" y="1295400"/>
                <a:ext cx="7467600" cy="3048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dirty="0" smtClean="0"/>
                  <a:t>(1-</a:t>
                </a:r>
                <a:r>
                  <a:rPr lang="el-GR" sz="2400" dirty="0"/>
                  <a:t>α</a:t>
                </a:r>
                <a:r>
                  <a:rPr lang="en-US" sz="2400" dirty="0"/>
                  <a:t>) * 100% Confidence Interval Formula: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</m:e>
                    </m:acc>
                    <m:r>
                      <a:rPr lang="en-US" i="1">
                        <a:latin typeface="Cambria Math"/>
                        <a:ea typeface="Cambria Math"/>
                      </a:rPr>
                      <m:t>±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∗</m:t>
                        </m:r>
                      </m:sup>
                    </m:sSup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  <m:r>
                      <a:rPr lang="en-US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/>
                  <a:t>where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</m:e>
                    </m:acc>
                  </m:oMath>
                </a14:m>
                <a:r>
                  <a:rPr lang="en-US" sz="2000" dirty="0"/>
                  <a:t>= Sample Mean Difference (Point Estimate)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000" dirty="0"/>
                  <a:t>t* = Critical Value (Use table – </a:t>
                </a:r>
                <a:r>
                  <a:rPr lang="en-US" sz="2000" i="1" dirty="0"/>
                  <a:t>with n-1 degrees of freedom</a:t>
                </a:r>
                <a:r>
                  <a:rPr lang="en-US" sz="2000" dirty="0"/>
                  <a:t>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sz="2000" dirty="0"/>
                  <a:t> = Sample Standard Deviation of Difference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b="1" dirty="0"/>
                  <a:t>n = # of Pairs in Sample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  <m:sup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∗</m:t>
                        </m:r>
                      </m:sup>
                    </m:sSup>
                    <m:r>
                      <a:rPr lang="en-US" sz="2000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20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sz="2000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  <m:r>
                      <a:rPr lang="en-US" sz="20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000" dirty="0"/>
                  <a:t>= Margin of Error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>
                  <a:solidFill>
                    <a:srgbClr val="79878B"/>
                  </a:solidFill>
                </a:endParaRPr>
              </a:p>
            </p:txBody>
          </p:sp>
        </mc:Choice>
        <mc:Fallback xmlns="">
          <p:sp>
            <p:nvSpPr>
              <p:cNvPr id="3584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1295400"/>
                <a:ext cx="7467600" cy="3048000"/>
              </a:xfrm>
              <a:prstGeom prst="rect">
                <a:avLst/>
              </a:prstGeom>
              <a:blipFill rotWithShape="1">
                <a:blip r:embed="rId3"/>
                <a:stretch>
                  <a:fillRect l="-653" t="-1400" b="-132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846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733800"/>
            <a:ext cx="23145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033" y="2336532"/>
            <a:ext cx="6972300" cy="1520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902" y="1295400"/>
            <a:ext cx="4554643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89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mtClean="0"/>
              <a:t>Confidence Interval (Example)</a:t>
            </a:r>
          </a:p>
        </p:txBody>
      </p:sp>
      <p:pic>
        <p:nvPicPr>
          <p:cNvPr id="37892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11613"/>
            <a:ext cx="2057400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TextBox 8"/>
          <p:cNvSpPr txBox="1">
            <a:spLocks noChangeArrowheads="1"/>
          </p:cNvSpPr>
          <p:nvPr/>
        </p:nvSpPr>
        <p:spPr bwMode="auto">
          <a:xfrm>
            <a:off x="562302" y="2043112"/>
            <a:ext cx="1371600" cy="523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None/>
            </a:pPr>
            <a:r>
              <a:rPr lang="en-US" sz="1400"/>
              <a:t>Mean of the Differences</a:t>
            </a:r>
          </a:p>
        </p:txBody>
      </p:sp>
      <p:sp>
        <p:nvSpPr>
          <p:cNvPr id="36870" name="TextBox 9"/>
          <p:cNvSpPr txBox="1">
            <a:spLocks noChangeArrowheads="1"/>
          </p:cNvSpPr>
          <p:nvPr/>
        </p:nvSpPr>
        <p:spPr bwMode="auto">
          <a:xfrm>
            <a:off x="6858000" y="1690687"/>
            <a:ext cx="1828800" cy="523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None/>
            </a:pPr>
            <a:r>
              <a:rPr lang="en-US" sz="1400"/>
              <a:t>Standard Deviation of  the Differences</a:t>
            </a:r>
          </a:p>
        </p:txBody>
      </p:sp>
      <p:cxnSp>
        <p:nvCxnSpPr>
          <p:cNvPr id="36871" name="Straight Arrow Connector 11"/>
          <p:cNvCxnSpPr>
            <a:cxnSpLocks noChangeShapeType="1"/>
          </p:cNvCxnSpPr>
          <p:nvPr/>
        </p:nvCxnSpPr>
        <p:spPr bwMode="auto">
          <a:xfrm flipV="1">
            <a:off x="1933902" y="1981200"/>
            <a:ext cx="1647498" cy="35533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2" name="Straight Arrow Connector 13"/>
          <p:cNvCxnSpPr>
            <a:cxnSpLocks noChangeShapeType="1"/>
            <a:endCxn id="36878" idx="3"/>
          </p:cNvCxnSpPr>
          <p:nvPr/>
        </p:nvCxnSpPr>
        <p:spPr bwMode="auto">
          <a:xfrm flipH="1" flipV="1">
            <a:off x="5372100" y="1952625"/>
            <a:ext cx="1485900" cy="285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3" name="Straight Arrow Connector 17"/>
          <p:cNvCxnSpPr>
            <a:cxnSpLocks noChangeShapeType="1"/>
          </p:cNvCxnSpPr>
          <p:nvPr/>
        </p:nvCxnSpPr>
        <p:spPr bwMode="auto">
          <a:xfrm flipH="1" flipV="1">
            <a:off x="6781800" y="3857336"/>
            <a:ext cx="533400" cy="65029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4" name="Straight Arrow Connector 20"/>
          <p:cNvCxnSpPr>
            <a:cxnSpLocks noChangeShapeType="1"/>
          </p:cNvCxnSpPr>
          <p:nvPr/>
        </p:nvCxnSpPr>
        <p:spPr bwMode="auto">
          <a:xfrm flipV="1">
            <a:off x="7268224" y="3838865"/>
            <a:ext cx="306388" cy="65693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5" name="TextBox 41"/>
          <p:cNvSpPr txBox="1">
            <a:spLocks noChangeArrowheads="1"/>
          </p:cNvSpPr>
          <p:nvPr/>
        </p:nvSpPr>
        <p:spPr bwMode="auto">
          <a:xfrm>
            <a:off x="6049818" y="4495800"/>
            <a:ext cx="2743200" cy="95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en-US" sz="1400" b="1" dirty="0">
                <a:solidFill>
                  <a:srgbClr val="000000"/>
                </a:solidFill>
                <a:cs typeface="Times New Roman" pitchFamily="18" charset="0"/>
              </a:rPr>
              <a:t>Interpret</a:t>
            </a:r>
            <a:r>
              <a:rPr lang="en-US" sz="1400" dirty="0">
                <a:solidFill>
                  <a:srgbClr val="000000"/>
                </a:solidFill>
                <a:cs typeface="Times New Roman" pitchFamily="18" charset="0"/>
              </a:rPr>
              <a:t> - We are 95% </a:t>
            </a:r>
            <a:r>
              <a:rPr lang="en-US" sz="1400" dirty="0" smtClean="0">
                <a:solidFill>
                  <a:srgbClr val="000000"/>
                </a:solidFill>
                <a:cs typeface="Times New Roman" pitchFamily="18" charset="0"/>
              </a:rPr>
              <a:t>confident </a:t>
            </a:r>
            <a:r>
              <a:rPr lang="en-US" sz="1400" dirty="0">
                <a:solidFill>
                  <a:srgbClr val="000000"/>
                </a:solidFill>
                <a:cs typeface="Times New Roman" pitchFamily="18" charset="0"/>
              </a:rPr>
              <a:t>that the mean of the differences is between -2.06 and 1.44</a:t>
            </a:r>
          </a:p>
        </p:txBody>
      </p:sp>
      <p:sp>
        <p:nvSpPr>
          <p:cNvPr id="36876" name="TextBox 42"/>
          <p:cNvSpPr txBox="1">
            <a:spLocks noChangeArrowheads="1"/>
          </p:cNvSpPr>
          <p:nvPr/>
        </p:nvSpPr>
        <p:spPr bwMode="auto">
          <a:xfrm>
            <a:off x="3124200" y="4199659"/>
            <a:ext cx="18288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None/>
            </a:pPr>
            <a:r>
              <a:rPr lang="en-US" sz="1400"/>
              <a:t>Degrees of Freedom</a:t>
            </a:r>
          </a:p>
        </p:txBody>
      </p:sp>
      <p:cxnSp>
        <p:nvCxnSpPr>
          <p:cNvPr id="36877" name="Straight Arrow Connector 44"/>
          <p:cNvCxnSpPr>
            <a:cxnSpLocks noChangeShapeType="1"/>
            <a:stCxn id="36876" idx="0"/>
          </p:cNvCxnSpPr>
          <p:nvPr/>
        </p:nvCxnSpPr>
        <p:spPr bwMode="auto">
          <a:xfrm rot="16200000" flipV="1">
            <a:off x="3505200" y="3666259"/>
            <a:ext cx="457200" cy="609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8" name="Rectangle 46"/>
          <p:cNvSpPr>
            <a:spLocks noChangeArrowheads="1"/>
          </p:cNvSpPr>
          <p:nvPr/>
        </p:nvSpPr>
        <p:spPr bwMode="auto">
          <a:xfrm>
            <a:off x="3581400" y="1600200"/>
            <a:ext cx="1790700" cy="704850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  <p:sp>
        <p:nvSpPr>
          <p:cNvPr id="36879" name="Rectangle 47"/>
          <p:cNvSpPr>
            <a:spLocks noChangeArrowheads="1"/>
          </p:cNvSpPr>
          <p:nvPr/>
        </p:nvSpPr>
        <p:spPr bwMode="auto">
          <a:xfrm>
            <a:off x="5943600" y="3305465"/>
            <a:ext cx="2209800" cy="533400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  <p:sp>
        <p:nvSpPr>
          <p:cNvPr id="36880" name="Rectangle 48"/>
          <p:cNvSpPr>
            <a:spLocks noChangeArrowheads="1"/>
          </p:cNvSpPr>
          <p:nvPr/>
        </p:nvSpPr>
        <p:spPr bwMode="auto">
          <a:xfrm>
            <a:off x="2932545" y="3215985"/>
            <a:ext cx="801254" cy="533400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562600" y="5562311"/>
            <a:ext cx="3200400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en-US" sz="1400" b="1" dirty="0">
                <a:cs typeface="Times New Roman" pitchFamily="18" charset="0"/>
              </a:rPr>
              <a:t>Zero is in the confidence interval, </a:t>
            </a:r>
            <a:r>
              <a:rPr lang="en-US" sz="1400" b="1" dirty="0" smtClean="0">
                <a:cs typeface="Times New Roman" pitchFamily="18" charset="0"/>
              </a:rPr>
              <a:t>we cannot tell if there is a </a:t>
            </a:r>
            <a:r>
              <a:rPr lang="en-US" sz="1400" b="1" dirty="0">
                <a:cs typeface="Times New Roman" pitchFamily="18" charset="0"/>
              </a:rPr>
              <a:t>mean difference in height between fathers and sons.</a:t>
            </a:r>
            <a:endParaRPr lang="en-US" sz="14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nimBg="1"/>
      <p:bldP spid="36870" grpId="0" animBg="1"/>
      <p:bldP spid="36875" grpId="0" animBg="1"/>
      <p:bldP spid="36876" grpId="0" animBg="1"/>
      <p:bldP spid="36878" grpId="0" animBg="1"/>
      <p:bldP spid="36879" grpId="0" animBg="1"/>
      <p:bldP spid="36880" grpId="0" animBg="1"/>
      <p:bldP spid="5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mtClean="0"/>
              <a:t>Confidence Interval (Example)</a:t>
            </a:r>
          </a:p>
        </p:txBody>
      </p:sp>
      <p:sp>
        <p:nvSpPr>
          <p:cNvPr id="38915" name="Rectangle 3"/>
          <p:cNvSpPr txBox="1">
            <a:spLocks noChangeArrowheads="1"/>
          </p:cNvSpPr>
          <p:nvPr/>
        </p:nvSpPr>
        <p:spPr bwMode="auto">
          <a:xfrm>
            <a:off x="381000" y="121920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400" dirty="0"/>
              <a:t>Twenty-seven women participated in a nine week weight loss study. During the study period, the participants were provided a reduced calorie diet. Their weights were recorded at the beginning of the study and nine weeks later. The difference of the weights is defined as the post-study weights minus the pre-study weights. The researchers expected that the mean difference in the weights would be negative--in other words, that the women would tend to lose weight. </a:t>
            </a:r>
            <a:r>
              <a:rPr lang="en-US" sz="1400" dirty="0" smtClean="0">
                <a:solidFill>
                  <a:srgbClr val="000000"/>
                </a:solidFill>
              </a:rPr>
              <a:t>Since </a:t>
            </a:r>
            <a:r>
              <a:rPr lang="en-US" sz="1400" dirty="0">
                <a:solidFill>
                  <a:srgbClr val="000000"/>
                </a:solidFill>
              </a:rPr>
              <a:t>you are a crackerjack statistician you would like to construct and 95% confidence interval on the mean difference between </a:t>
            </a:r>
            <a:r>
              <a:rPr lang="en-US" sz="1400">
                <a:solidFill>
                  <a:srgbClr val="000000"/>
                </a:solidFill>
              </a:rPr>
              <a:t>the </a:t>
            </a:r>
            <a:r>
              <a:rPr lang="en-US" sz="1400" smtClean="0">
                <a:solidFill>
                  <a:srgbClr val="000000"/>
                </a:solidFill>
              </a:rPr>
              <a:t>post-study </a:t>
            </a:r>
            <a:r>
              <a:rPr lang="en-US" sz="1400" dirty="0" smtClean="0">
                <a:solidFill>
                  <a:srgbClr val="000000"/>
                </a:solidFill>
              </a:rPr>
              <a:t>weight and pre-study weight.</a:t>
            </a:r>
            <a:endParaRPr lang="en-US" sz="14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8917" name="Rectangle 3"/>
          <p:cNvSpPr txBox="1">
            <a:spLocks noChangeArrowheads="1"/>
          </p:cNvSpPr>
          <p:nvPr/>
        </p:nvSpPr>
        <p:spPr bwMode="auto">
          <a:xfrm>
            <a:off x="408709" y="3110345"/>
            <a:ext cx="4953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400" b="1" dirty="0">
                <a:solidFill>
                  <a:srgbClr val="000000"/>
                </a:solidFill>
              </a:rPr>
              <a:t>95% Confidence Interval  </a:t>
            </a:r>
            <a:r>
              <a:rPr lang="en-US" sz="1400" b="1" dirty="0" smtClean="0">
                <a:solidFill>
                  <a:srgbClr val="000000"/>
                </a:solidFill>
              </a:rPr>
              <a:t>(-8.059, -5.549)</a:t>
            </a:r>
            <a:endParaRPr lang="en-US" sz="1400" b="1" dirty="0">
              <a:solidFill>
                <a:srgbClr val="000000"/>
              </a:solidFill>
            </a:endParaRPr>
          </a:p>
          <a:p>
            <a:pPr eaLnBrk="1" hangingPunct="1"/>
            <a:endParaRPr lang="en-US" sz="1400" b="1" dirty="0">
              <a:solidFill>
                <a:srgbClr val="000000"/>
              </a:solidFill>
            </a:endParaRPr>
          </a:p>
          <a:p>
            <a:pPr eaLnBrk="1" hangingPunct="1"/>
            <a:r>
              <a:rPr lang="en-US" sz="1400" b="1" dirty="0">
                <a:solidFill>
                  <a:srgbClr val="000000"/>
                </a:solidFill>
              </a:rPr>
              <a:t>We are 95% </a:t>
            </a:r>
            <a:r>
              <a:rPr lang="en-US" sz="1400" b="1" dirty="0" smtClean="0">
                <a:solidFill>
                  <a:srgbClr val="000000"/>
                </a:solidFill>
              </a:rPr>
              <a:t>confident </a:t>
            </a:r>
            <a:r>
              <a:rPr lang="en-US" sz="1400" b="1" dirty="0">
                <a:solidFill>
                  <a:srgbClr val="000000"/>
                </a:solidFill>
              </a:rPr>
              <a:t>that the mean difference in </a:t>
            </a:r>
            <a:r>
              <a:rPr lang="en-US" sz="1400" b="1" dirty="0" smtClean="0">
                <a:solidFill>
                  <a:srgbClr val="000000"/>
                </a:solidFill>
              </a:rPr>
              <a:t>weight </a:t>
            </a:r>
            <a:r>
              <a:rPr lang="en-US" sz="1400" b="1" dirty="0">
                <a:solidFill>
                  <a:srgbClr val="000000"/>
                </a:solidFill>
              </a:rPr>
              <a:t>is between </a:t>
            </a:r>
            <a:r>
              <a:rPr lang="en-US" sz="1400" b="1" dirty="0" smtClean="0">
                <a:solidFill>
                  <a:srgbClr val="000000"/>
                </a:solidFill>
              </a:rPr>
              <a:t>-8.059 </a:t>
            </a:r>
            <a:r>
              <a:rPr lang="en-US" sz="1400" b="1" dirty="0">
                <a:solidFill>
                  <a:srgbClr val="000000"/>
                </a:solidFill>
              </a:rPr>
              <a:t>and -5.549</a:t>
            </a:r>
            <a:r>
              <a:rPr lang="en-US" sz="1400" b="1" dirty="0" smtClean="0">
                <a:solidFill>
                  <a:srgbClr val="000000"/>
                </a:solidFill>
              </a:rPr>
              <a:t>.</a:t>
            </a:r>
            <a:endParaRPr lang="en-US" sz="1400" b="1" dirty="0">
              <a:solidFill>
                <a:srgbClr val="000000"/>
              </a:solidFill>
            </a:endParaRPr>
          </a:p>
          <a:p>
            <a:pPr eaLnBrk="1" hangingPunct="1"/>
            <a:endParaRPr lang="en-US" sz="1400" b="1" dirty="0">
              <a:solidFill>
                <a:srgbClr val="000000"/>
              </a:solidFill>
            </a:endParaRPr>
          </a:p>
          <a:p>
            <a:pPr eaLnBrk="1" hangingPunct="1"/>
            <a:r>
              <a:rPr lang="en-US" sz="1400" b="1" dirty="0">
                <a:solidFill>
                  <a:srgbClr val="000000"/>
                </a:solidFill>
              </a:rPr>
              <a:t>Since zero is </a:t>
            </a:r>
            <a:r>
              <a:rPr lang="en-US" sz="1400" b="1" dirty="0" smtClean="0">
                <a:solidFill>
                  <a:srgbClr val="000000"/>
                </a:solidFill>
              </a:rPr>
              <a:t>not in </a:t>
            </a:r>
            <a:r>
              <a:rPr lang="en-US" sz="1400" b="1" dirty="0">
                <a:solidFill>
                  <a:srgbClr val="000000"/>
                </a:solidFill>
              </a:rPr>
              <a:t>our confidence interval, there </a:t>
            </a:r>
            <a:r>
              <a:rPr lang="en-US" sz="1400" b="1" dirty="0" smtClean="0">
                <a:solidFill>
                  <a:srgbClr val="000000"/>
                </a:solidFill>
              </a:rPr>
              <a:t>does </a:t>
            </a:r>
            <a:r>
              <a:rPr lang="en-US" sz="1400" b="1" dirty="0">
                <a:solidFill>
                  <a:srgbClr val="000000"/>
                </a:solidFill>
              </a:rPr>
              <a:t>appear to be a mean </a:t>
            </a:r>
            <a:r>
              <a:rPr lang="en-US" sz="1400" b="1" dirty="0" smtClean="0">
                <a:solidFill>
                  <a:srgbClr val="000000"/>
                </a:solidFill>
              </a:rPr>
              <a:t>difference in post-study </a:t>
            </a:r>
            <a:r>
              <a:rPr lang="en-US" sz="1400" b="1" dirty="0" err="1" smtClean="0">
                <a:solidFill>
                  <a:srgbClr val="000000"/>
                </a:solidFill>
              </a:rPr>
              <a:t>vs</a:t>
            </a:r>
            <a:r>
              <a:rPr lang="en-US" sz="1400" b="1" dirty="0" smtClean="0">
                <a:solidFill>
                  <a:srgbClr val="000000"/>
                </a:solidFill>
              </a:rPr>
              <a:t> pre-study weight.</a:t>
            </a:r>
            <a:endParaRPr lang="en-US" sz="1400" b="1" dirty="0">
              <a:solidFill>
                <a:srgbClr val="000000"/>
              </a:solidFill>
            </a:endParaRPr>
          </a:p>
          <a:p>
            <a:pPr eaLnBrk="1" hangingPunct="1"/>
            <a:endParaRPr lang="en-US" sz="1400" b="1" dirty="0">
              <a:solidFill>
                <a:srgbClr val="000000"/>
              </a:solidFill>
            </a:endParaRPr>
          </a:p>
          <a:p>
            <a:pPr eaLnBrk="1" hangingPunct="1">
              <a:buFont typeface="Arial" pitchFamily="34" charset="0"/>
              <a:buNone/>
            </a:pPr>
            <a:endParaRPr lang="en-U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sz="14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Inference for Two Means: Paired Data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8001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Intro to Matched Pairs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Hypothesis Testing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Confidence Intervals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>
                <a:solidFill>
                  <a:srgbClr val="000000"/>
                </a:solidFill>
              </a:rPr>
              <a:t>Checking </a:t>
            </a:r>
            <a:r>
              <a:rPr lang="en-US" sz="3200" b="1" dirty="0" smtClean="0">
                <a:solidFill>
                  <a:srgbClr val="000000"/>
                </a:solidFill>
              </a:rPr>
              <a:t>Requirements</a:t>
            </a:r>
            <a:endParaRPr lang="en-US" sz="32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32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2000" dirty="0">
              <a:solidFill>
                <a:srgbClr val="79878B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662708" y="3276600"/>
            <a:ext cx="4823692" cy="6096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465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70866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Requirements to Check and Descriptive Statistics </a:t>
            </a:r>
          </a:p>
        </p:txBody>
      </p:sp>
      <p:sp>
        <p:nvSpPr>
          <p:cNvPr id="36867" name="Rectangle 3"/>
          <p:cNvSpPr txBox="1">
            <a:spLocks noChangeArrowheads="1"/>
          </p:cNvSpPr>
          <p:nvPr/>
        </p:nvSpPr>
        <p:spPr bwMode="auto">
          <a:xfrm>
            <a:off x="457200" y="1295400"/>
            <a:ext cx="8382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800" b="1" dirty="0">
                <a:solidFill>
                  <a:srgbClr val="000000"/>
                </a:solidFill>
              </a:rPr>
              <a:t>Before Doing Confidence Interval with Data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Requirements </a:t>
            </a:r>
            <a:r>
              <a:rPr lang="en-US" sz="2400" dirty="0">
                <a:solidFill>
                  <a:srgbClr val="000000"/>
                </a:solidFill>
              </a:rPr>
              <a:t>to Check for Matched Paired t procedure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The sample is a Simple Random Sample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The sample data are matched pairs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The differences are normally distributed (use Q-Q Plot) or n is large (n≥</a:t>
            </a:r>
            <a:r>
              <a:rPr lang="en-US" sz="2000" dirty="0" smtClean="0">
                <a:solidFill>
                  <a:srgbClr val="000000"/>
                </a:solidFill>
              </a:rPr>
              <a:t>30 - guideline) </a:t>
            </a:r>
            <a:r>
              <a:rPr lang="en-US" sz="2000" dirty="0">
                <a:solidFill>
                  <a:srgbClr val="000000"/>
                </a:solidFill>
              </a:rPr>
              <a:t>where n is the number of pairs (Central Limit Theorem)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Descriptive Statistics to Use with Data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Numerical – Sample Mean and Standard Deviation of the Differences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Graphical – Histogram </a:t>
            </a:r>
            <a:r>
              <a:rPr lang="en-US" sz="2000" dirty="0" smtClean="0">
                <a:solidFill>
                  <a:srgbClr val="000000"/>
                </a:solidFill>
              </a:rPr>
              <a:t>or Boxplot of </a:t>
            </a:r>
            <a:r>
              <a:rPr lang="en-US" sz="2000" dirty="0">
                <a:solidFill>
                  <a:srgbClr val="000000"/>
                </a:solidFill>
              </a:rPr>
              <a:t>the Differences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endParaRPr lang="en-US" sz="2000" dirty="0">
              <a:solidFill>
                <a:srgbClr val="7987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25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Inference for Two Means: Paired Data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8001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Intro to Matched Pairs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Hypothesis Testing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Confidence Intervals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b="1" dirty="0" smtClean="0">
                <a:solidFill>
                  <a:srgbClr val="000000"/>
                </a:solidFill>
              </a:rPr>
              <a:t>Checking </a:t>
            </a:r>
            <a:r>
              <a:rPr lang="en-US" b="1" dirty="0">
                <a:solidFill>
                  <a:srgbClr val="000000"/>
                </a:solidFill>
              </a:rPr>
              <a:t>Requirements</a:t>
            </a: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32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2000" dirty="0">
              <a:solidFill>
                <a:srgbClr val="79878B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658090" y="1549400"/>
            <a:ext cx="4371109" cy="6096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553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Paired or Dependent Samples</a:t>
            </a:r>
          </a:p>
        </p:txBody>
      </p:sp>
      <p:sp>
        <p:nvSpPr>
          <p:cNvPr id="30723" name="Rectangle 3"/>
          <p:cNvSpPr txBox="1">
            <a:spLocks noChangeArrowheads="1"/>
          </p:cNvSpPr>
          <p:nvPr/>
        </p:nvSpPr>
        <p:spPr bwMode="auto">
          <a:xfrm>
            <a:off x="381000" y="1600200"/>
            <a:ext cx="8153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Font typeface="Times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Paired or Dependent </a:t>
            </a:r>
            <a:r>
              <a:rPr lang="en-US" sz="2000" dirty="0">
                <a:solidFill>
                  <a:srgbClr val="000000"/>
                </a:solidFill>
              </a:rPr>
              <a:t>Samples – Individuals in one sample are used to determine the units or individuals to be in the second sample</a:t>
            </a:r>
          </a:p>
          <a:p>
            <a:pPr eaLnBrk="1" hangingPunct="1">
              <a:buFont typeface="Times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e.g., are sons taller than dads</a:t>
            </a:r>
            <a:r>
              <a:rPr lang="en-US" sz="2000" dirty="0" smtClean="0">
                <a:solidFill>
                  <a:srgbClr val="000000"/>
                </a:solidFill>
              </a:rPr>
              <a:t>?</a:t>
            </a:r>
          </a:p>
          <a:p>
            <a:pPr eaLnBrk="1" hangingPunct="1">
              <a:buFont typeface="Times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The second sample is dependent on how the first sample is selected.</a:t>
            </a:r>
          </a:p>
          <a:p>
            <a:pPr eaLnBrk="1" hangingPunct="1">
              <a:buFont typeface="Times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Either two units can be paired together or two observations can be paired with one unit</a:t>
            </a:r>
            <a:endParaRPr lang="en-US" sz="2000" dirty="0">
              <a:solidFill>
                <a:srgbClr val="000000"/>
              </a:solidFill>
            </a:endParaRPr>
          </a:p>
        </p:txBody>
      </p:sp>
      <p:pic>
        <p:nvPicPr>
          <p:cNvPr id="30725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752" y="3581400"/>
            <a:ext cx="1650424" cy="3108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Paired or Dependent Samples (Examples)</a:t>
            </a:r>
          </a:p>
        </p:txBody>
      </p:sp>
      <p:sp>
        <p:nvSpPr>
          <p:cNvPr id="31747" name="Rectangle 3"/>
          <p:cNvSpPr txBox="1">
            <a:spLocks noChangeArrowheads="1"/>
          </p:cNvSpPr>
          <p:nvPr/>
        </p:nvSpPr>
        <p:spPr bwMode="auto">
          <a:xfrm>
            <a:off x="381000" y="1935018"/>
            <a:ext cx="3733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400" dirty="0"/>
              <a:t>Pre-Test </a:t>
            </a:r>
            <a:r>
              <a:rPr lang="en-US" sz="2400" dirty="0" err="1"/>
              <a:t>vs</a:t>
            </a:r>
            <a:r>
              <a:rPr lang="en-US" sz="2400" dirty="0"/>
              <a:t> Post-Test Data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4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4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4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4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400" dirty="0"/>
              <a:t>Which of Two Methods in Scouts is faster for starting fires?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400" dirty="0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925618"/>
            <a:ext cx="22098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973618"/>
            <a:ext cx="5410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Rectangle 3"/>
          <p:cNvSpPr txBox="1">
            <a:spLocks noChangeArrowheads="1"/>
          </p:cNvSpPr>
          <p:nvPr/>
        </p:nvSpPr>
        <p:spPr bwMode="auto">
          <a:xfrm>
            <a:off x="4724400" y="2011218"/>
            <a:ext cx="3733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400" dirty="0"/>
              <a:t>Do married people have similar IQs?</a:t>
            </a:r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849418"/>
            <a:ext cx="3048000" cy="236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1000" y="1219200"/>
            <a:ext cx="815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Font typeface="Times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Either two units can be paired together or two observations can be paired with one unit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Inference for Two Means: Paired Data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662708" y="1503218"/>
            <a:ext cx="8001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Intro to Matched Pairs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Hypothesis Testing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b="1" dirty="0" smtClean="0">
                <a:solidFill>
                  <a:srgbClr val="000000"/>
                </a:solidFill>
              </a:rPr>
              <a:t>Confidence Intervals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b="1" dirty="0">
                <a:solidFill>
                  <a:srgbClr val="000000"/>
                </a:solidFill>
              </a:rPr>
              <a:t>Checking </a:t>
            </a:r>
            <a:r>
              <a:rPr lang="en-US" b="1" dirty="0" smtClean="0">
                <a:solidFill>
                  <a:srgbClr val="000000"/>
                </a:solidFill>
              </a:rPr>
              <a:t>Requirements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662708" y="2057400"/>
            <a:ext cx="4371109" cy="6096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839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mtClean="0"/>
              <a:t>(Paired Sample) – Really a One Sample of Differences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987" name="Rectangle 3"/>
              <p:cNvSpPr txBox="1">
                <a:spLocks noChangeArrowheads="1"/>
              </p:cNvSpPr>
              <p:nvPr/>
            </p:nvSpPr>
            <p:spPr bwMode="auto">
              <a:xfrm>
                <a:off x="381000" y="1295400"/>
                <a:ext cx="4800600" cy="3657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marL="342900" indent="-3429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buFont typeface="Arial" pitchFamily="34" charset="0"/>
                  <a:buChar char="•"/>
                </a:pPr>
                <a:r>
                  <a:rPr lang="en-US" sz="2000" dirty="0" smtClean="0">
                    <a:solidFill>
                      <a:srgbClr val="000000"/>
                    </a:solidFill>
                  </a:rPr>
                  <a:t>Matched Paired test is similar to the one sample t-test because it is basically one sample of differences.</a:t>
                </a:r>
              </a:p>
              <a:p>
                <a:pPr eaLnBrk="1" hangingPunct="1"/>
                <a:endParaRPr lang="en-US" sz="2000" dirty="0">
                  <a:solidFill>
                    <a:srgbClr val="000000"/>
                  </a:solidFill>
                </a:endParaRPr>
              </a:p>
              <a:p>
                <a:pPr eaLnBrk="1" hangingPunct="1"/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000000"/>
                        </a:solidFill>
                        <a:latin typeface="Cambria Math"/>
                      </a:rPr>
                      <m:t>𝑡</m:t>
                    </m:r>
                    <m:r>
                      <a:rPr lang="en-US" sz="2000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𝑜</m:t>
                                </m:r>
                              </m:sub>
                            </m:sSub>
                          </m:e>
                        </m:d>
                      </m:num>
                      <m:den>
                        <m:f>
                          <m:fPr>
                            <m:ctrlP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den>
                    </m:f>
                  </m:oMath>
                </a14:m>
                <a:r>
                  <a:rPr lang="en-US" sz="2000" dirty="0">
                    <a:solidFill>
                      <a:srgbClr val="000000"/>
                    </a:solidFill>
                  </a:rPr>
                  <a:t>    One sample t</a:t>
                </a:r>
                <a:endParaRPr lang="en-US" sz="2000" baseline="-25000" dirty="0">
                  <a:solidFill>
                    <a:srgbClr val="000000"/>
                  </a:solidFill>
                </a:endParaRPr>
              </a:p>
              <a:p>
                <a:pPr eaLnBrk="1" hangingPunct="1"/>
                <a:endParaRPr lang="en-US" sz="2000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 eaLnBrk="1" hangingPunct="1"/>
                <a:r>
                  <a:rPr lang="en-US" sz="2000" dirty="0">
                    <a:solidFill>
                      <a:srgbClr val="000000"/>
                    </a:solidFill>
                  </a:rPr>
                  <a:t>-Compared to-</a:t>
                </a:r>
              </a:p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000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 eaLnBrk="1" hangingPunct="1"/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0000"/>
                        </a:solidFill>
                        <a:latin typeface="Cambria Math"/>
                      </a:rPr>
                      <m:t>𝑡</m:t>
                    </m:r>
                    <m:r>
                      <a:rPr lang="en-US" sz="2000" b="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000" b="0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sz="2000" b="0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0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𝑑</m:t>
                                </m:r>
                              </m:e>
                            </m:acc>
                            <m:r>
                              <a:rPr lang="en-US" sz="2000" b="0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−0</m:t>
                            </m:r>
                          </m:e>
                        </m:d>
                      </m:num>
                      <m:den>
                        <m:f>
                          <m:fPr>
                            <m:ctrlPr>
                              <a:rPr lang="en-US" sz="2000" b="0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0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𝑑</m:t>
                                </m:r>
                              </m:sub>
                            </m:sSub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000" b="0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000" b="0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den>
                    </m:f>
                  </m:oMath>
                </a14:m>
                <a:r>
                  <a:rPr lang="en-US" sz="2000" dirty="0" smtClean="0">
                    <a:solidFill>
                      <a:srgbClr val="000000"/>
                    </a:solidFill>
                  </a:rPr>
                  <a:t>   Paired </a:t>
                </a:r>
                <a:r>
                  <a:rPr lang="en-US" sz="2000" dirty="0">
                    <a:solidFill>
                      <a:srgbClr val="000000"/>
                    </a:solidFill>
                  </a:rPr>
                  <a:t>Sample</a:t>
                </a:r>
              </a:p>
              <a:p>
                <a:pPr eaLnBrk="1" hangingPunct="1"/>
                <a:endParaRPr lang="en-US" sz="2000" dirty="0">
                  <a:solidFill>
                    <a:srgbClr val="000000"/>
                  </a:solidFill>
                </a:endParaRPr>
              </a:p>
              <a:p>
                <a:pPr eaLnBrk="1" hangingPunct="1"/>
                <a:endParaRPr lang="en-US" sz="2000" dirty="0">
                  <a:solidFill>
                    <a:srgbClr val="000000"/>
                  </a:solidFill>
                </a:endParaRPr>
              </a:p>
              <a:p>
                <a:pPr eaLnBrk="1" hangingPunct="1"/>
                <a:endParaRPr lang="en-US" sz="2000" baseline="-25000" dirty="0">
                  <a:solidFill>
                    <a:srgbClr val="000000"/>
                  </a:solidFill>
                </a:endParaRPr>
              </a:p>
              <a:p>
                <a:pPr eaLnBrk="1" hangingPunct="1"/>
                <a:endParaRPr lang="en-US" sz="2000" dirty="0">
                  <a:solidFill>
                    <a:srgbClr val="79878B"/>
                  </a:solidFill>
                </a:endParaRPr>
              </a:p>
            </p:txBody>
          </p:sp>
        </mc:Choice>
        <mc:Fallback xmlns="">
          <p:sp>
            <p:nvSpPr>
              <p:cNvPr id="4198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1295400"/>
                <a:ext cx="4800600" cy="3657600"/>
              </a:xfrm>
              <a:prstGeom prst="rect">
                <a:avLst/>
              </a:prstGeom>
              <a:blipFill rotWithShape="1">
                <a:blip r:embed="rId3"/>
                <a:stretch>
                  <a:fillRect l="-1267" t="-498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988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863" y="2362200"/>
            <a:ext cx="2878137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1989" name="Straight Arrow Connector 7"/>
          <p:cNvCxnSpPr>
            <a:cxnSpLocks noChangeShapeType="1"/>
          </p:cNvCxnSpPr>
          <p:nvPr/>
        </p:nvCxnSpPr>
        <p:spPr bwMode="auto">
          <a:xfrm>
            <a:off x="4800600" y="2209800"/>
            <a:ext cx="297180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97465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 idx="4294967295"/>
          </p:nvPr>
        </p:nvSpPr>
        <p:spPr>
          <a:xfrm>
            <a:off x="1828800" y="228600"/>
            <a:ext cx="7315200" cy="685800"/>
          </a:xfrm>
        </p:spPr>
        <p:txBody>
          <a:bodyPr/>
          <a:lstStyle/>
          <a:p>
            <a:pPr eaLnBrk="1" hangingPunct="1"/>
            <a:r>
              <a:rPr lang="en-US" dirty="0" smtClean="0"/>
              <a:t>Steps to Hypothesis Testing–Matched-Pairs Design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291" name="Rectangle 3"/>
              <p:cNvSpPr txBox="1">
                <a:spLocks noChangeArrowheads="1"/>
              </p:cNvSpPr>
              <p:nvPr/>
            </p:nvSpPr>
            <p:spPr bwMode="auto">
              <a:xfrm>
                <a:off x="152400" y="1219200"/>
                <a:ext cx="8763000" cy="4343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457200" indent="-4572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AutoNum type="arabicPeriod"/>
                  <a:defRPr/>
                </a:pPr>
                <a:r>
                  <a:rPr lang="en-US" sz="2400" dirty="0" smtClean="0">
                    <a:solidFill>
                      <a:prstClr val="black"/>
                    </a:solidFill>
                  </a:rPr>
                  <a:t>State the null and alternative hypothesis</a:t>
                </a:r>
              </a:p>
              <a:p>
                <a:pPr marL="457200" indent="-4572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defRPr/>
                </a:pPr>
                <a:r>
                  <a:rPr lang="en-US" sz="2000" b="1" i="1" dirty="0">
                    <a:solidFill>
                      <a:prstClr val="black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𝑜</m:t>
                        </m:r>
                      </m:sub>
                    </m:sSub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:</m:t>
                    </m:r>
                    <m:sSub>
                      <m:sSub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=0</m:t>
                    </m:r>
                  </m:oMath>
                </a14:m>
                <a:endParaRPr lang="en-US" sz="2000" b="0" i="1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marL="457200" indent="-4572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defRPr/>
                </a:pPr>
                <a:r>
                  <a:rPr lang="en-US" sz="2000" dirty="0" smtClean="0">
                    <a:solidFill>
                      <a:prstClr val="black"/>
                    </a:solidFill>
                  </a:rPr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</a:rPr>
                      <m:t>: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&lt;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</a:rPr>
                      <m:t>0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𝑜𝑟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&gt;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</a:rPr>
                      <m:t>0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𝑜𝑟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</a:rPr>
                      <m:t>0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 (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𝑑𝑒𝑝𝑒𝑛𝑑𝑖𝑛𝑔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𝑜𝑛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𝑡𝑒𝑠𝑡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sz="2000" dirty="0" smtClean="0">
                  <a:solidFill>
                    <a:prstClr val="black"/>
                  </a:solidFill>
                </a:endParaRPr>
              </a:p>
              <a:p>
                <a:pPr marL="457200" indent="-4572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defRPr/>
                </a:pPr>
                <a:r>
                  <a:rPr lang="en-US" sz="2000" dirty="0" smtClean="0">
                    <a:solidFill>
                      <a:prstClr val="black"/>
                    </a:solidFill>
                  </a:rPr>
                  <a:t>Use software for Steps 2-4</a:t>
                </a:r>
              </a:p>
              <a:p>
                <a:pPr marL="457200" indent="-4572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AutoNum type="arabicPeriod" startAt="2"/>
                  <a:defRPr/>
                </a:pPr>
                <a:r>
                  <a:rPr lang="en-US" sz="2400" dirty="0">
                    <a:solidFill>
                      <a:prstClr val="black"/>
                    </a:solidFill>
                  </a:rPr>
                  <a:t>Compute the Test Statistic: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</a:rPr>
                      <m:t>𝑡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𝑑</m:t>
                                </m:r>
                              </m:e>
                            </m:acc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−0</m:t>
                            </m:r>
                          </m:e>
                        </m:d>
                      </m:num>
                      <m:den>
                        <m:f>
                          <m:fPr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𝑑</m:t>
                                </m:r>
                              </m:sub>
                            </m:sSub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den>
                    </m:f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 </a:t>
                </a:r>
                <a:endParaRPr lang="en-US" sz="2400" dirty="0" smtClean="0">
                  <a:solidFill>
                    <a:srgbClr val="000000"/>
                  </a:solidFill>
                </a:endParaRPr>
              </a:p>
              <a:p>
                <a:pPr marL="457200" indent="-4572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AutoNum type="arabicPeriod" startAt="2"/>
                  <a:defRPr/>
                </a:pPr>
                <a:r>
                  <a:rPr lang="en-US" sz="2400" dirty="0" smtClean="0">
                    <a:solidFill>
                      <a:prstClr val="black"/>
                    </a:solidFill>
                  </a:rPr>
                  <a:t>Determine </a:t>
                </a:r>
                <a:r>
                  <a:rPr lang="en-US" sz="2400" dirty="0">
                    <a:solidFill>
                      <a:prstClr val="black"/>
                    </a:solidFill>
                  </a:rPr>
                  <a:t>the Degrees of Freedom</a:t>
                </a:r>
              </a:p>
              <a:p>
                <a:pPr marL="457200" indent="-4572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AutoNum type="arabicPeriod" startAt="2"/>
                  <a:defRPr/>
                </a:pPr>
                <a:r>
                  <a:rPr lang="en-US" sz="2400" dirty="0">
                    <a:solidFill>
                      <a:prstClr val="black"/>
                    </a:solidFill>
                  </a:rPr>
                  <a:t>Determine </a:t>
                </a:r>
                <a:r>
                  <a:rPr lang="en-US" sz="2400" dirty="0" smtClean="0">
                    <a:solidFill>
                      <a:prstClr val="black"/>
                    </a:solidFill>
                  </a:rPr>
                  <a:t>P-Value</a:t>
                </a:r>
                <a:endParaRPr lang="en-US" sz="2400" dirty="0">
                  <a:solidFill>
                    <a:prstClr val="black"/>
                  </a:solidFill>
                </a:endParaRPr>
              </a:p>
              <a:p>
                <a:pPr marL="457200" indent="-4572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AutoNum type="arabicPeriod" startAt="2"/>
                  <a:defRPr/>
                </a:pPr>
                <a:r>
                  <a:rPr lang="en-US" sz="2400" dirty="0" smtClean="0">
                    <a:solidFill>
                      <a:prstClr val="black"/>
                    </a:solidFill>
                    <a:cs typeface="Arial" pitchFamily="34" charset="0"/>
                  </a:rPr>
                  <a:t>Reject </a:t>
                </a:r>
                <a:r>
                  <a:rPr lang="en-US" sz="2400" dirty="0">
                    <a:solidFill>
                      <a:prstClr val="black"/>
                    </a:solidFill>
                    <a:cs typeface="Arial" pitchFamily="34" charset="0"/>
                  </a:rPr>
                  <a:t>the Null Hypothesis if the P-value is less than the level of significance (</a:t>
                </a:r>
                <a:r>
                  <a:rPr lang="el-GR" sz="2400" dirty="0">
                    <a:solidFill>
                      <a:prstClr val="black"/>
                    </a:solidFill>
                    <a:cs typeface="Arial" pitchFamily="34" charset="0"/>
                  </a:rPr>
                  <a:t>α</a:t>
                </a:r>
                <a:r>
                  <a:rPr lang="en-US" sz="2400" dirty="0">
                    <a:solidFill>
                      <a:prstClr val="black"/>
                    </a:solidFill>
                    <a:cs typeface="Arial" pitchFamily="34" charset="0"/>
                  </a:rPr>
                  <a:t>), if not then don’t reject.</a:t>
                </a:r>
              </a:p>
              <a:p>
                <a:pPr marL="457200" indent="-4572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AutoNum type="arabicPeriod" startAt="2"/>
                  <a:defRPr/>
                </a:pPr>
                <a:r>
                  <a:rPr lang="en-US" sz="2400" dirty="0">
                    <a:solidFill>
                      <a:prstClr val="black"/>
                    </a:solidFill>
                    <a:cs typeface="Arial" pitchFamily="34" charset="0"/>
                  </a:rPr>
                  <a:t>State the conclusion (in layman’s terms)</a:t>
                </a:r>
              </a:p>
              <a:p>
                <a:pPr marL="914400" lvl="1" indent="-4572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+mj-lt"/>
                  <a:buAutoNum type="alphaLcPeriod"/>
                  <a:defRPr/>
                </a:pPr>
                <a:r>
                  <a:rPr lang="en-US" sz="1600" dirty="0">
                    <a:solidFill>
                      <a:prstClr val="black"/>
                    </a:solidFill>
                    <a:cs typeface="Arial" pitchFamily="34" charset="0"/>
                  </a:rPr>
                  <a:t>If Reject H</a:t>
                </a:r>
                <a:r>
                  <a:rPr lang="en-US" sz="1600" baseline="-25000" dirty="0">
                    <a:solidFill>
                      <a:prstClr val="black"/>
                    </a:solidFill>
                    <a:cs typeface="Arial" pitchFamily="34" charset="0"/>
                  </a:rPr>
                  <a:t>o</a:t>
                </a:r>
                <a:r>
                  <a:rPr lang="en-US" sz="1600" dirty="0">
                    <a:solidFill>
                      <a:prstClr val="black"/>
                    </a:solidFill>
                    <a:cs typeface="Arial" pitchFamily="34" charset="0"/>
                  </a:rPr>
                  <a:t> – We have sufficient evidence to say that “state H</a:t>
                </a:r>
                <a:r>
                  <a:rPr lang="en-US" sz="1600" baseline="-25000" dirty="0">
                    <a:solidFill>
                      <a:prstClr val="black"/>
                    </a:solidFill>
                    <a:cs typeface="Arial" pitchFamily="34" charset="0"/>
                  </a:rPr>
                  <a:t>a</a:t>
                </a:r>
                <a:r>
                  <a:rPr lang="en-US" sz="1600" dirty="0">
                    <a:solidFill>
                      <a:prstClr val="black"/>
                    </a:solidFill>
                    <a:cs typeface="Arial" pitchFamily="34" charset="0"/>
                  </a:rPr>
                  <a:t> in Plain English”</a:t>
                </a:r>
              </a:p>
              <a:p>
                <a:pPr marL="914400" lvl="1" indent="-4572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+mj-lt"/>
                  <a:buAutoNum type="alphaLcPeriod"/>
                  <a:defRPr/>
                </a:pPr>
                <a:r>
                  <a:rPr lang="en-US" sz="1600" dirty="0">
                    <a:solidFill>
                      <a:prstClr val="black"/>
                    </a:solidFill>
                    <a:cs typeface="Arial" pitchFamily="34" charset="0"/>
                  </a:rPr>
                  <a:t>If Don’t Reject H</a:t>
                </a:r>
                <a:r>
                  <a:rPr lang="en-US" sz="1600" baseline="-25000" dirty="0">
                    <a:solidFill>
                      <a:prstClr val="black"/>
                    </a:solidFill>
                    <a:cs typeface="Arial" pitchFamily="34" charset="0"/>
                  </a:rPr>
                  <a:t>o</a:t>
                </a:r>
                <a:r>
                  <a:rPr lang="en-US" sz="1600" dirty="0">
                    <a:solidFill>
                      <a:prstClr val="black"/>
                    </a:solidFill>
                    <a:cs typeface="Arial" pitchFamily="34" charset="0"/>
                  </a:rPr>
                  <a:t> - We have insufficient evidence to say that “state H</a:t>
                </a:r>
                <a:r>
                  <a:rPr lang="en-US" sz="1600" baseline="-25000" dirty="0">
                    <a:solidFill>
                      <a:prstClr val="black"/>
                    </a:solidFill>
                    <a:cs typeface="Arial" pitchFamily="34" charset="0"/>
                  </a:rPr>
                  <a:t>a</a:t>
                </a:r>
                <a:r>
                  <a:rPr lang="en-US" sz="1600" dirty="0">
                    <a:solidFill>
                      <a:prstClr val="black"/>
                    </a:solidFill>
                    <a:cs typeface="Arial" pitchFamily="34" charset="0"/>
                  </a:rPr>
                  <a:t> in Plain English”</a:t>
                </a:r>
                <a:endParaRPr lang="en-US" sz="240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2291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1219200"/>
                <a:ext cx="8763000" cy="4343400"/>
              </a:xfrm>
              <a:prstGeom prst="rect">
                <a:avLst/>
              </a:prstGeom>
              <a:blipFill rotWithShape="1">
                <a:blip r:embed="rId3"/>
                <a:stretch>
                  <a:fillRect l="-695" t="-982" b="-2594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485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Matched-Pair Design - (Example)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059" name="Rectangle 3"/>
              <p:cNvSpPr txBox="1">
                <a:spLocks noChangeArrowheads="1"/>
              </p:cNvSpPr>
              <p:nvPr/>
            </p:nvSpPr>
            <p:spPr bwMode="auto">
              <a:xfrm>
                <a:off x="381000" y="1219200"/>
                <a:ext cx="7543800" cy="5410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:r>
                  <a:rPr lang="en-US" sz="1600" b="1" dirty="0">
                    <a:solidFill>
                      <a:srgbClr val="000000"/>
                    </a:solidFill>
                  </a:rPr>
                  <a:t>Do sons have </a:t>
                </a:r>
                <a:r>
                  <a:rPr lang="en-US" sz="1600" b="1" dirty="0" smtClean="0">
                    <a:solidFill>
                      <a:srgbClr val="000000"/>
                    </a:solidFill>
                  </a:rPr>
                  <a:t>different </a:t>
                </a:r>
                <a:r>
                  <a:rPr lang="en-US" sz="1600" b="1" dirty="0">
                    <a:solidFill>
                      <a:srgbClr val="000000"/>
                    </a:solidFill>
                  </a:rPr>
                  <a:t>height than dads?  A random sample of 13 sons and dads (13 pairs) was taken (</a:t>
                </a:r>
                <a:r>
                  <a:rPr lang="el-GR" sz="1600" b="1" dirty="0">
                    <a:solidFill>
                      <a:srgbClr val="000000"/>
                    </a:solidFill>
                  </a:rPr>
                  <a:t>α</a:t>
                </a:r>
                <a:r>
                  <a:rPr lang="en-US" sz="1600" b="1" dirty="0">
                    <a:solidFill>
                      <a:srgbClr val="000000"/>
                    </a:solidFill>
                  </a:rPr>
                  <a:t> =.05). </a:t>
                </a:r>
              </a:p>
              <a:p>
                <a:pPr eaLnBrk="1" hangingPunct="1"/>
                <a:endParaRPr lang="en-US" sz="1400" b="1" dirty="0">
                  <a:solidFill>
                    <a:srgbClr val="000000"/>
                  </a:solidFill>
                </a:endParaRPr>
              </a:p>
              <a:p>
                <a:pPr eaLnBrk="1" hangingPunct="1"/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/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/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/>
                </a:pPr>
                <a:r>
                  <a:rPr lang="en-US" sz="1600" dirty="0">
                    <a:solidFill>
                      <a:srgbClr val="000000"/>
                    </a:solidFill>
                  </a:rPr>
                  <a:t>H</a:t>
                </a:r>
                <a:r>
                  <a:rPr lang="en-US" sz="1600" baseline="-25000" dirty="0">
                    <a:solidFill>
                      <a:srgbClr val="000000"/>
                    </a:solidFill>
                  </a:rPr>
                  <a:t>o</a:t>
                </a:r>
                <a:r>
                  <a:rPr lang="en-US" sz="1600" dirty="0">
                    <a:solidFill>
                      <a:srgbClr val="000000"/>
                    </a:solidFill>
                  </a:rPr>
                  <a:t>: µ</a:t>
                </a:r>
                <a:r>
                  <a:rPr lang="en-US" sz="1600" baseline="-25000" dirty="0">
                    <a:solidFill>
                      <a:srgbClr val="000000"/>
                    </a:solidFill>
                  </a:rPr>
                  <a:t>d</a:t>
                </a:r>
                <a:r>
                  <a:rPr lang="en-US" sz="1600" dirty="0">
                    <a:solidFill>
                      <a:srgbClr val="000000"/>
                    </a:solidFill>
                  </a:rPr>
                  <a:t> = 0     H</a:t>
                </a:r>
                <a:r>
                  <a:rPr lang="en-US" sz="1600" baseline="-25000" dirty="0">
                    <a:solidFill>
                      <a:srgbClr val="000000"/>
                    </a:solidFill>
                  </a:rPr>
                  <a:t>a</a:t>
                </a:r>
                <a:r>
                  <a:rPr lang="en-US" sz="1600" dirty="0">
                    <a:solidFill>
                      <a:srgbClr val="000000"/>
                    </a:solidFill>
                  </a:rPr>
                  <a:t>: µ</a:t>
                </a:r>
                <a:r>
                  <a:rPr lang="en-US" sz="1600" baseline="-25000" dirty="0">
                    <a:solidFill>
                      <a:srgbClr val="000000"/>
                    </a:solidFill>
                  </a:rPr>
                  <a:t>d</a:t>
                </a:r>
                <a:r>
                  <a:rPr lang="en-US" sz="1600" dirty="0">
                    <a:solidFill>
                      <a:srgbClr val="000000"/>
                    </a:solidFill>
                  </a:rPr>
                  <a:t> ≠ 0</a:t>
                </a:r>
              </a:p>
              <a:p>
                <a:pPr eaLnBrk="1" hangingPunct="1">
                  <a:buFont typeface="Arial" pitchFamily="34" charset="0"/>
                  <a:buAutoNum type="arabicPeriod"/>
                </a:pPr>
                <a:endParaRPr lang="en-US" sz="1600" dirty="0">
                  <a:solidFill>
                    <a:srgbClr val="000000"/>
                  </a:solidFill>
                </a:endParaRPr>
              </a:p>
              <a:p>
                <a:pPr eaLnBrk="1" hangingPunct="1"/>
                <a:r>
                  <a:rPr lang="en-US" sz="1600" b="1" dirty="0">
                    <a:solidFill>
                      <a:srgbClr val="000000"/>
                    </a:solidFill>
                  </a:rPr>
                  <a:t>Steps 2-4 Use </a:t>
                </a:r>
                <a:r>
                  <a:rPr lang="en-US" sz="1600" b="1" dirty="0" smtClean="0">
                    <a:solidFill>
                      <a:srgbClr val="000000"/>
                    </a:solidFill>
                  </a:rPr>
                  <a:t>Software</a:t>
                </a:r>
                <a:endParaRPr lang="en-US" sz="1600" b="1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r>
                  <a:rPr lang="en-US" sz="1400" dirty="0">
                    <a:solidFill>
                      <a:srgbClr val="000000"/>
                    </a:solidFill>
                  </a:rPr>
                  <a:t>Calculate “T-”Score  -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000000"/>
                        </a:solidFill>
                        <a:latin typeface="Cambria Math"/>
                      </a:rPr>
                      <m:t>𝑡</m:t>
                    </m:r>
                    <m:r>
                      <a:rPr lang="en-US" sz="140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𝑑</m:t>
                                </m:r>
                              </m:e>
                            </m:acc>
                            <m: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−0</m:t>
                            </m:r>
                          </m:e>
                        </m:d>
                      </m:num>
                      <m:den>
                        <m:f>
                          <m:fPr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𝑑</m:t>
                                </m:r>
                              </m:sub>
                            </m:sSub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den>
                    </m:f>
                  </m:oMath>
                </a14:m>
                <a:r>
                  <a:rPr lang="en-US" sz="1400" dirty="0">
                    <a:solidFill>
                      <a:srgbClr val="000000"/>
                    </a:solidFill>
                  </a:rPr>
                  <a:t> 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= </a:t>
                </a:r>
                <a:r>
                  <a:rPr lang="en-US" sz="1400" dirty="0">
                    <a:solidFill>
                      <a:srgbClr val="000000"/>
                    </a:solidFill>
                  </a:rPr>
                  <a:t>-0.393</a:t>
                </a: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r>
                  <a:rPr lang="en-US" sz="1400" dirty="0">
                    <a:solidFill>
                      <a:srgbClr val="000000"/>
                    </a:solidFill>
                  </a:rPr>
                  <a:t>Determine the Degrees of Freedom = 12</a:t>
                </a: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r>
                  <a:rPr lang="en-US" sz="1400" dirty="0">
                    <a:solidFill>
                      <a:srgbClr val="000000"/>
                    </a:solidFill>
                  </a:rPr>
                  <a:t>P-value = 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0.702</a:t>
                </a: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endParaRPr lang="en-US" sz="14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r>
                  <a:rPr lang="en-US" sz="1400" b="1" dirty="0" smtClean="0">
                    <a:solidFill>
                      <a:srgbClr val="000000"/>
                    </a:solidFill>
                  </a:rPr>
                  <a:t>P-value </a:t>
                </a:r>
                <a:r>
                  <a:rPr lang="en-US" sz="1400" b="1" dirty="0">
                    <a:solidFill>
                      <a:srgbClr val="000000"/>
                    </a:solidFill>
                  </a:rPr>
                  <a:t>&gt; </a:t>
                </a:r>
                <a:r>
                  <a:rPr lang="el-GR" sz="1400" b="1" dirty="0">
                    <a:solidFill>
                      <a:srgbClr val="000000"/>
                    </a:solidFill>
                  </a:rPr>
                  <a:t>α</a:t>
                </a:r>
                <a:r>
                  <a:rPr lang="en-US" sz="1400" b="1" dirty="0">
                    <a:solidFill>
                      <a:srgbClr val="000000"/>
                    </a:solidFill>
                  </a:rPr>
                  <a:t>,  Don’t reject H</a:t>
                </a:r>
                <a:r>
                  <a:rPr lang="en-US" sz="1400" b="1" baseline="-25000" dirty="0">
                    <a:solidFill>
                      <a:srgbClr val="000000"/>
                    </a:solidFill>
                  </a:rPr>
                  <a:t>o</a:t>
                </a:r>
                <a:r>
                  <a:rPr lang="en-US" sz="1400" b="1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1400" i="1" dirty="0">
                    <a:solidFill>
                      <a:srgbClr val="000000"/>
                    </a:solidFill>
                  </a:rPr>
                  <a:t>-  (This example (0.702 &gt; 0.05),</a:t>
                </a:r>
                <a:r>
                  <a:rPr lang="en-US" sz="1400" dirty="0">
                    <a:solidFill>
                      <a:srgbClr val="000000"/>
                    </a:solidFill>
                  </a:rPr>
                  <a:t> therefore we don’t reject H</a:t>
                </a:r>
                <a:r>
                  <a:rPr lang="en-US" sz="1400" baseline="-25000" dirty="0">
                    <a:solidFill>
                      <a:srgbClr val="000000"/>
                    </a:solidFill>
                  </a:rPr>
                  <a:t>o</a:t>
                </a: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endParaRPr lang="en-US" sz="1400" baseline="-25000" dirty="0">
                  <a:solidFill>
                    <a:srgbClr val="000000"/>
                  </a:solidFill>
                </a:endParaRPr>
              </a:p>
              <a:p>
                <a:pPr eaLnBrk="1" hangingPunct="1">
                  <a:buFont typeface="Arial" pitchFamily="34" charset="0"/>
                  <a:buAutoNum type="arabicPeriod" startAt="2"/>
                </a:pPr>
                <a:r>
                  <a:rPr lang="en-US" sz="1400" dirty="0">
                    <a:solidFill>
                      <a:srgbClr val="000000"/>
                    </a:solidFill>
                  </a:rPr>
                  <a:t> We have insufficient evidence to say that the height of fathers and sons are different.</a:t>
                </a:r>
              </a:p>
            </p:txBody>
          </p:sp>
        </mc:Choice>
        <mc:Fallback>
          <p:sp>
            <p:nvSpPr>
              <p:cNvPr id="45059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1219200"/>
                <a:ext cx="7543800" cy="5410200"/>
              </a:xfrm>
              <a:prstGeom prst="rect">
                <a:avLst/>
              </a:prstGeom>
              <a:blipFill rotWithShape="1">
                <a:blip r:embed="rId3"/>
                <a:stretch>
                  <a:fillRect l="-485" t="-338" r="-16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506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600200"/>
            <a:ext cx="2178050" cy="265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107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2437967"/>
            <a:ext cx="6972300" cy="1520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902" y="1295400"/>
            <a:ext cx="4554643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08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mtClean="0"/>
              <a:t>Test of Hypothesis (Example)</a:t>
            </a:r>
          </a:p>
        </p:txBody>
      </p:sp>
      <p:pic>
        <p:nvPicPr>
          <p:cNvPr id="46084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11613"/>
            <a:ext cx="2057400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TextBox 8"/>
          <p:cNvSpPr txBox="1">
            <a:spLocks noChangeArrowheads="1"/>
          </p:cNvSpPr>
          <p:nvPr/>
        </p:nvSpPr>
        <p:spPr bwMode="auto">
          <a:xfrm>
            <a:off x="396047" y="2176030"/>
            <a:ext cx="1371600" cy="523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None/>
            </a:pPr>
            <a:r>
              <a:rPr lang="en-US" sz="1400" dirty="0"/>
              <a:t>Mean of </a:t>
            </a:r>
            <a:r>
              <a:rPr lang="en-US" sz="1400" dirty="0" smtClean="0"/>
              <a:t>the </a:t>
            </a:r>
            <a:r>
              <a:rPr lang="en-US" sz="1400" dirty="0"/>
              <a:t>Differences</a:t>
            </a:r>
          </a:p>
        </p:txBody>
      </p:sp>
      <p:sp>
        <p:nvSpPr>
          <p:cNvPr id="45062" name="TextBox 9"/>
          <p:cNvSpPr txBox="1">
            <a:spLocks noChangeArrowheads="1"/>
          </p:cNvSpPr>
          <p:nvPr/>
        </p:nvSpPr>
        <p:spPr bwMode="auto">
          <a:xfrm>
            <a:off x="6588991" y="1693286"/>
            <a:ext cx="1828800" cy="523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None/>
            </a:pPr>
            <a:r>
              <a:rPr lang="en-US" sz="1400" dirty="0"/>
              <a:t>Standard Deviation of  the Differences</a:t>
            </a:r>
          </a:p>
        </p:txBody>
      </p:sp>
      <p:cxnSp>
        <p:nvCxnSpPr>
          <p:cNvPr id="45063" name="Straight Arrow Connector 11"/>
          <p:cNvCxnSpPr>
            <a:cxnSpLocks noChangeShapeType="1"/>
          </p:cNvCxnSpPr>
          <p:nvPr/>
        </p:nvCxnSpPr>
        <p:spPr bwMode="auto">
          <a:xfrm flipV="1">
            <a:off x="1767647" y="2209800"/>
            <a:ext cx="1813753" cy="228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64" name="Straight Arrow Connector 13"/>
          <p:cNvCxnSpPr>
            <a:cxnSpLocks noChangeShapeType="1"/>
          </p:cNvCxnSpPr>
          <p:nvPr/>
        </p:nvCxnSpPr>
        <p:spPr bwMode="auto">
          <a:xfrm flipH="1">
            <a:off x="5334000" y="1990725"/>
            <a:ext cx="1257300" cy="666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65" name="TextBox 42"/>
          <p:cNvSpPr txBox="1">
            <a:spLocks noChangeArrowheads="1"/>
          </p:cNvSpPr>
          <p:nvPr/>
        </p:nvSpPr>
        <p:spPr bwMode="auto">
          <a:xfrm>
            <a:off x="3429000" y="4539889"/>
            <a:ext cx="914400" cy="95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None/>
            </a:pPr>
            <a:r>
              <a:rPr lang="en-US" sz="1400"/>
              <a:t>Step 3- Degrees of Freedom</a:t>
            </a:r>
          </a:p>
        </p:txBody>
      </p:sp>
      <p:cxnSp>
        <p:nvCxnSpPr>
          <p:cNvPr id="45066" name="Straight Arrow Connector 44"/>
          <p:cNvCxnSpPr>
            <a:cxnSpLocks noChangeShapeType="1"/>
            <a:stCxn id="45065" idx="0"/>
            <a:endCxn id="45069" idx="2"/>
          </p:cNvCxnSpPr>
          <p:nvPr/>
        </p:nvCxnSpPr>
        <p:spPr bwMode="auto">
          <a:xfrm flipH="1" flipV="1">
            <a:off x="3429000" y="3958770"/>
            <a:ext cx="457200" cy="581119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67" name="Rectangle 46"/>
          <p:cNvSpPr>
            <a:spLocks noChangeArrowheads="1"/>
          </p:cNvSpPr>
          <p:nvPr/>
        </p:nvSpPr>
        <p:spPr bwMode="auto">
          <a:xfrm>
            <a:off x="3581400" y="1600200"/>
            <a:ext cx="1752600" cy="704850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  <p:sp>
        <p:nvSpPr>
          <p:cNvPr id="45068" name="Rectangle 47"/>
          <p:cNvSpPr>
            <a:spLocks noChangeArrowheads="1"/>
          </p:cNvSpPr>
          <p:nvPr/>
        </p:nvSpPr>
        <p:spPr bwMode="auto">
          <a:xfrm>
            <a:off x="2286000" y="3048000"/>
            <a:ext cx="762000" cy="910771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  <p:sp>
        <p:nvSpPr>
          <p:cNvPr id="45069" name="Rectangle 48"/>
          <p:cNvSpPr>
            <a:spLocks noChangeArrowheads="1"/>
          </p:cNvSpPr>
          <p:nvPr/>
        </p:nvSpPr>
        <p:spPr bwMode="auto">
          <a:xfrm>
            <a:off x="3048000" y="3047999"/>
            <a:ext cx="762000" cy="910771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  <p:sp>
        <p:nvSpPr>
          <p:cNvPr id="45070" name="Rectangle 18"/>
          <p:cNvSpPr>
            <a:spLocks noChangeArrowheads="1"/>
          </p:cNvSpPr>
          <p:nvPr/>
        </p:nvSpPr>
        <p:spPr bwMode="auto">
          <a:xfrm>
            <a:off x="3810000" y="3047998"/>
            <a:ext cx="1066800" cy="910771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  <p:sp>
        <p:nvSpPr>
          <p:cNvPr id="45071" name="TextBox 22"/>
          <p:cNvSpPr txBox="1">
            <a:spLocks noChangeArrowheads="1"/>
          </p:cNvSpPr>
          <p:nvPr/>
        </p:nvSpPr>
        <p:spPr bwMode="auto">
          <a:xfrm>
            <a:off x="4457700" y="4635765"/>
            <a:ext cx="914400" cy="523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None/>
            </a:pPr>
            <a:r>
              <a:rPr lang="en-US" sz="1400"/>
              <a:t>Step 4 P-value</a:t>
            </a:r>
          </a:p>
        </p:txBody>
      </p:sp>
      <p:cxnSp>
        <p:nvCxnSpPr>
          <p:cNvPr id="45072" name="Straight Arrow Connector 23"/>
          <p:cNvCxnSpPr>
            <a:cxnSpLocks noChangeShapeType="1"/>
            <a:stCxn id="45071" idx="0"/>
            <a:endCxn id="45070" idx="2"/>
          </p:cNvCxnSpPr>
          <p:nvPr/>
        </p:nvCxnSpPr>
        <p:spPr bwMode="auto">
          <a:xfrm flipH="1" flipV="1">
            <a:off x="4343400" y="3958769"/>
            <a:ext cx="571500" cy="67699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73" name="TextBox 25"/>
          <p:cNvSpPr txBox="1">
            <a:spLocks noChangeArrowheads="1"/>
          </p:cNvSpPr>
          <p:nvPr/>
        </p:nvSpPr>
        <p:spPr bwMode="auto">
          <a:xfrm>
            <a:off x="2438400" y="4539889"/>
            <a:ext cx="914400" cy="738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None/>
            </a:pPr>
            <a:r>
              <a:rPr lang="en-US" sz="1400" dirty="0"/>
              <a:t>Step 2 - Test Statistic</a:t>
            </a:r>
          </a:p>
        </p:txBody>
      </p:sp>
      <p:cxnSp>
        <p:nvCxnSpPr>
          <p:cNvPr id="45074" name="Straight Arrow Connector 26"/>
          <p:cNvCxnSpPr>
            <a:cxnSpLocks noChangeShapeType="1"/>
            <a:endCxn id="45068" idx="2"/>
          </p:cNvCxnSpPr>
          <p:nvPr/>
        </p:nvCxnSpPr>
        <p:spPr bwMode="auto">
          <a:xfrm flipH="1" flipV="1">
            <a:off x="2667000" y="3958771"/>
            <a:ext cx="222827" cy="58111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4988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nimBg="1"/>
      <p:bldP spid="45062" grpId="0" animBg="1"/>
      <p:bldP spid="45065" grpId="0" animBg="1"/>
      <p:bldP spid="45067" grpId="0" animBg="1"/>
      <p:bldP spid="45068" grpId="0" animBg="1"/>
      <p:bldP spid="45069" grpId="0" animBg="1"/>
      <p:bldP spid="45070" grpId="0" animBg="1"/>
      <p:bldP spid="45071" grpId="0" animBg="1"/>
      <p:bldP spid="45073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11116</TotalTime>
  <Words>1178</Words>
  <Application>Microsoft Office PowerPoint</Application>
  <PresentationFormat>On-screen Show (4:3)</PresentationFormat>
  <Paragraphs>150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Blank Presentation</vt:lpstr>
      <vt:lpstr>PowerPoint Presentation</vt:lpstr>
      <vt:lpstr>Inference for Two Means: Paired Data</vt:lpstr>
      <vt:lpstr>Paired or Dependent Samples</vt:lpstr>
      <vt:lpstr>Paired or Dependent Samples (Examples)</vt:lpstr>
      <vt:lpstr>Inference for Two Means: Paired Data</vt:lpstr>
      <vt:lpstr>(Paired Sample) – Really a One Sample of Differences</vt:lpstr>
      <vt:lpstr>Steps to Hypothesis Testing–Matched-Pairs Design</vt:lpstr>
      <vt:lpstr>Matched-Pair Design - (Example)</vt:lpstr>
      <vt:lpstr>Test of Hypothesis (Example)</vt:lpstr>
      <vt:lpstr>Matched-Pair Design - (Example 2)</vt:lpstr>
      <vt:lpstr>Inference for Two Means: Paired Data</vt:lpstr>
      <vt:lpstr>Confidence Interval (σ known)</vt:lpstr>
      <vt:lpstr>Confidence Interval (σ unknown)</vt:lpstr>
      <vt:lpstr>Confidence Interval (Matched-Pairs)</vt:lpstr>
      <vt:lpstr>Confidence Interval (Example)</vt:lpstr>
      <vt:lpstr>Confidence Interval (Example)</vt:lpstr>
      <vt:lpstr>Inference for Two Means: Paired Data</vt:lpstr>
      <vt:lpstr>Requirements to Check and Descriptive Statistics </vt:lpstr>
    </vt:vector>
  </TitlesOfParts>
  <Company>BYU-Idaho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rdcromar</dc:creator>
  <cp:lastModifiedBy>Cromar, Ryan</cp:lastModifiedBy>
  <cp:revision>396</cp:revision>
  <dcterms:created xsi:type="dcterms:W3CDTF">2008-09-08T20:31:32Z</dcterms:created>
  <dcterms:modified xsi:type="dcterms:W3CDTF">2013-05-15T22:41:36Z</dcterms:modified>
</cp:coreProperties>
</file>